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8" r:id="rId3"/>
    <p:sldId id="269" r:id="rId4"/>
    <p:sldId id="270" r:id="rId5"/>
    <p:sldId id="271" r:id="rId6"/>
    <p:sldId id="266" r:id="rId7"/>
    <p:sldId id="267" r:id="rId8"/>
    <p:sldId id="273" r:id="rId9"/>
    <p:sldId id="277" r:id="rId10"/>
    <p:sldId id="279" r:id="rId11"/>
    <p:sldId id="276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D11E0-BB4F-48A5-9912-1AD78A72FCEE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50843-1208-47AF-8A28-AD87666697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6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349A4-FBBA-4C99-8863-5EAD012ED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D149D0-2689-42A3-A27A-5BBB1D995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latin typeface="나눔고딕" charset="-127"/>
                <a:ea typeface="나눔고딕" charset="-127"/>
              </a:rPr>
              <a:t>객체지향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프로그램의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주요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개념인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endParaRPr lang="en-US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E7A37-6B37-4A44-B9E5-2AB646A7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A90E488E-F3E5-448D-9C3B-A22B498042B4}" type="slidenum">
              <a:rPr lang="en-US" altLang="ko-KR" sz="1200">
                <a:ea typeface="돋움" panose="020B0600000101010101" pitchFamily="50" charset="-127"/>
              </a:rPr>
              <a:pPr/>
              <a:t>2</a:t>
            </a:fld>
            <a:endParaRPr lang="en-US" altLang="ko-KR" sz="120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14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A274A5B1-3EDF-4448-9450-C722E1E7E02D}" type="slidenum">
              <a:rPr lang="en-US" altLang="ko-KR" sz="1200">
                <a:ea typeface="돋움" panose="020B0600000101010101" pitchFamily="50" charset="-127"/>
              </a:rPr>
              <a:pPr/>
              <a:t>8</a:t>
            </a:fld>
            <a:endParaRPr lang="en-US" altLang="ko-KR" sz="1200">
              <a:ea typeface="돋움" panose="020B0600000101010101" pitchFamily="50" charset="-127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32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989B95AB-CB3F-4FE6-BDEC-A94FD0102C55}" type="slidenum">
              <a:rPr lang="en-US" altLang="ko-KR">
                <a:ea typeface="돋움" panose="020B0600000101010101" pitchFamily="50" charset="-127"/>
              </a:rPr>
              <a:pPr/>
              <a:t>9</a:t>
            </a:fld>
            <a:endParaRPr lang="en-US" altLang="ko-KR">
              <a:ea typeface="돋움" panose="020B0600000101010101" pitchFamily="50" charset="-127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249198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5D6064A3-34FB-4F86-916D-73F36E9EB822}" type="slidenum">
              <a:rPr lang="en-US" altLang="ko-KR">
                <a:ea typeface="돋움" panose="020B0600000101010101" pitchFamily="50" charset="-127"/>
              </a:rPr>
              <a:pPr/>
              <a:t>10</a:t>
            </a:fld>
            <a:endParaRPr lang="en-US" altLang="ko-KR">
              <a:ea typeface="돋움" panose="020B0600000101010101" pitchFamily="50" charset="-127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98315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B0CFF77D-E7F2-4F6E-B4B5-99B2CA28F0A7}" type="slidenum">
              <a:rPr lang="en-US" altLang="ko-KR">
                <a:ea typeface="돋움" panose="020B0600000101010101" pitchFamily="50" charset="-127"/>
              </a:rPr>
              <a:pPr/>
              <a:t>11</a:t>
            </a:fld>
            <a:endParaRPr lang="en-US" altLang="ko-KR">
              <a:ea typeface="돋움" panose="020B0600000101010101" pitchFamily="50" charset="-127"/>
            </a:endParaRPr>
          </a:p>
        </p:txBody>
      </p:sp>
      <p:sp>
        <p:nvSpPr>
          <p:cNvPr id="399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ko-KR" sz="800" smtClean="0"/>
          </a:p>
        </p:txBody>
      </p:sp>
    </p:spTree>
    <p:extLst>
      <p:ext uri="{BB962C8B-B14F-4D97-AF65-F5344CB8AC3E}">
        <p14:creationId xmlns:p14="http://schemas.microsoft.com/office/powerpoint/2010/main" val="197209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4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4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082678"/>
            <a:ext cx="10945216" cy="5514674"/>
          </a:xfrm>
        </p:spPr>
        <p:txBody>
          <a:bodyPr/>
          <a:lstStyle>
            <a:lvl1pPr marL="269875" indent="-269875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44251" y="6550026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296313" y="6551273"/>
            <a:ext cx="5694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1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3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6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2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1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1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: Java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백석대학교 강윤희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257176"/>
            <a:ext cx="3983038" cy="650875"/>
          </a:xfrm>
          <a:noFill/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구현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0735" y="1424476"/>
            <a:ext cx="8137525" cy="5040312"/>
          </a:xfrm>
        </p:spPr>
        <p:txBody>
          <a:bodyPr/>
          <a:lstStyle/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인터페이스는 이 인터페이스를 제공하고자 하는 클래스에 의해 구현됨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인터페이스를 구현하는 클래스는 </a:t>
            </a:r>
            <a:r>
              <a:rPr lang="ko-KR" altLang="en-US" sz="1800" dirty="0">
                <a:solidFill>
                  <a:srgbClr val="339933"/>
                </a:solidFill>
                <a:ea typeface="HY울릉도M" panose="02030600000101010101" pitchFamily="18" charset="-127"/>
              </a:rPr>
              <a:t>“</a:t>
            </a:r>
            <a:r>
              <a:rPr lang="en-US" altLang="ko-KR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implements</a:t>
            </a:r>
            <a:r>
              <a:rPr lang="en-US" altLang="ko-KR" sz="1800" dirty="0">
                <a:solidFill>
                  <a:srgbClr val="339933"/>
                </a:solidFill>
                <a:ea typeface="HY울릉도M" panose="02030600000101010101" pitchFamily="18" charset="-127"/>
              </a:rPr>
              <a:t>”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예약어를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사용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인터페이스에 선언된 모든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오버라이딩되어 구현되어야 함</a:t>
            </a:r>
          </a:p>
          <a:p>
            <a:pPr lvl="1" eaLnBrk="1" hangingPunct="1">
              <a:buClr>
                <a:srgbClr val="3B812F"/>
              </a:buClr>
            </a:pPr>
            <a:endParaRPr lang="ko-KR" altLang="en-US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인터페이스를 구현하는 클래스의 </a:t>
            </a:r>
            <a:r>
              <a:rPr lang="ko-KR" altLang="en-US" sz="1800" dirty="0" err="1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선언형식과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사용 예</a:t>
            </a:r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ko-KR" sz="1800" dirty="0" smtClean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lang="en-US" altLang="ko-KR" sz="1600" dirty="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calculator </a:t>
            </a:r>
            <a:r>
              <a:rPr lang="en-US" altLang="ko-KR" sz="16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implements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CalculatorInterface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{ // </a:t>
            </a: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 예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</a:t>
            </a:r>
            <a:r>
              <a:rPr lang="en-US" altLang="ko-KR" sz="1600" dirty="0">
                <a:solidFill>
                  <a:srgbClr val="FF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6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add(</a:t>
            </a:r>
            <a:r>
              <a:rPr lang="en-US" altLang="ko-KR" sz="16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x, </a:t>
            </a:r>
            <a:r>
              <a:rPr lang="en-US" altLang="ko-KR" sz="16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y)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      return(x + y);            // x</a:t>
            </a: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와 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y</a:t>
            </a: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를 더하여 반환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55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21"/>
    </mc:Choice>
    <mc:Fallback xmlns="">
      <p:transition spd="slow" advTm="1751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296864"/>
            <a:ext cx="7772400" cy="534987"/>
          </a:xfrm>
          <a:noFill/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클래스와 인터페이스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1989" y="1138239"/>
            <a:ext cx="8002587" cy="34131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공통점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둘 다 추상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포함</a:t>
            </a:r>
          </a:p>
          <a:p>
            <a:pPr lvl="2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자식 클래스가 추상 </a:t>
            </a:r>
            <a:r>
              <a:rPr lang="ko-KR" altLang="en-US" sz="1800" dirty="0" err="1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en-US" altLang="ko-KR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(abstract method)</a:t>
            </a:r>
            <a:r>
              <a:rPr lang="ko-KR" altLang="en-US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를 구현</a:t>
            </a:r>
          </a:p>
          <a:p>
            <a:pPr eaLnBrk="1" hangingPunct="1">
              <a:buClr>
                <a:schemeClr val="accent1"/>
              </a:buClr>
            </a:pPr>
            <a:endParaRPr lang="ko-KR" altLang="en-US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차이점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클래스는 추상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메소드가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아닌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가질 수 있음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클래스는 단일 상속만 가능 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클래스이므로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변수는 반드시 </a:t>
            </a:r>
            <a:r>
              <a:rPr lang="en-US" altLang="ko-KR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static final (</a:t>
            </a:r>
            <a:r>
              <a:rPr lang="ko-KR" altLang="en-US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상수</a:t>
            </a:r>
            <a:r>
              <a:rPr lang="en-US" altLang="ko-KR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인터페이스는 반드시 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만을 포함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클래스는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생성자를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정의할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515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다음주 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인터페이스 </a:t>
            </a:r>
            <a:r>
              <a:rPr lang="ko-KR" altLang="en-US" dirty="0" smtClean="0"/>
              <a:t>구현 </a:t>
            </a:r>
          </a:p>
        </p:txBody>
      </p:sp>
      <p:sp>
        <p:nvSpPr>
          <p:cNvPr id="12291" name="직사각형 3"/>
          <p:cNvSpPr>
            <a:spLocks noChangeArrowheads="1"/>
          </p:cNvSpPr>
          <p:nvPr/>
        </p:nvSpPr>
        <p:spPr bwMode="auto">
          <a:xfrm>
            <a:off x="1235075" y="1690688"/>
            <a:ext cx="4175125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/>
              <a:t>interface </a:t>
            </a:r>
            <a:r>
              <a:rPr lang="en-US" altLang="ko-KR" sz="1200" dirty="0" err="1"/>
              <a:t>DisplayInterface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추상메소드</a:t>
            </a:r>
            <a:r>
              <a:rPr lang="ko-KR" altLang="en-US" sz="1200" dirty="0"/>
              <a:t> 선언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void display(String s);</a:t>
            </a:r>
            <a:endParaRPr lang="ko-KR" altLang="en-US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en-US" altLang="ko-KR" sz="1200" dirty="0"/>
              <a:t>class StarDisplay2 implements </a:t>
            </a:r>
            <a:r>
              <a:rPr lang="en-US" altLang="ko-KR" sz="1200" dirty="0" err="1"/>
              <a:t>DisplayInterface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추상메소드</a:t>
            </a:r>
            <a:r>
              <a:rPr lang="ko-KR" altLang="en-US" sz="1200" dirty="0"/>
              <a:t> 구현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void display(String s)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좌우에 별표 출력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("*** 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 ***");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};</a:t>
            </a:r>
            <a:endParaRPr lang="ko-KR" altLang="en-US" sz="1200" dirty="0"/>
          </a:p>
          <a:p>
            <a:r>
              <a:rPr lang="en-US" altLang="ko-KR" sz="1200" dirty="0"/>
              <a:t>class BarDisplay2 implements </a:t>
            </a:r>
            <a:r>
              <a:rPr lang="en-US" altLang="ko-KR" sz="1200" dirty="0" err="1"/>
              <a:t>DisplayInterface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추상메소드</a:t>
            </a:r>
            <a:r>
              <a:rPr lang="ko-KR" altLang="en-US" sz="1200" dirty="0"/>
              <a:t> 구현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void display(String s)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좌우에 </a:t>
            </a:r>
            <a:r>
              <a:rPr lang="en-US" altLang="ko-KR" sz="1200" dirty="0"/>
              <a:t>bar </a:t>
            </a:r>
            <a:r>
              <a:rPr lang="ko-KR" altLang="en-US" sz="1200" dirty="0"/>
              <a:t>표시 출력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("||| 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 |||");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};</a:t>
            </a:r>
            <a:endParaRPr lang="ko-KR" altLang="en-US" sz="1200" dirty="0"/>
          </a:p>
        </p:txBody>
      </p:sp>
      <p:sp>
        <p:nvSpPr>
          <p:cNvPr id="12292" name="직사각형 4"/>
          <p:cNvSpPr>
            <a:spLocks noChangeArrowheads="1"/>
          </p:cNvSpPr>
          <p:nvPr/>
        </p:nvSpPr>
        <p:spPr bwMode="auto">
          <a:xfrm>
            <a:off x="6016869" y="1875327"/>
            <a:ext cx="45720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InterfaceDisplay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endParaRPr lang="ko-KR" altLang="en-US" sz="1200" dirty="0"/>
          </a:p>
          <a:p>
            <a:r>
              <a:rPr lang="ko-KR" altLang="en-US" sz="1200" dirty="0"/>
              <a:t>      </a:t>
            </a:r>
            <a:r>
              <a:rPr lang="en-US" altLang="ko-KR" sz="1200" dirty="0"/>
              <a:t>public static void main(String </a:t>
            </a:r>
            <a:r>
              <a:rPr lang="en-US" altLang="ko-KR" sz="1200" dirty="0" err="1"/>
              <a:t>arg</a:t>
            </a:r>
            <a:r>
              <a:rPr lang="en-US" altLang="ko-KR" sz="1200" dirty="0"/>
              <a:t>[])</a:t>
            </a:r>
            <a:endParaRPr lang="ko-KR" altLang="en-US" sz="1200" dirty="0"/>
          </a:p>
          <a:p>
            <a:r>
              <a:rPr lang="ko-KR" altLang="en-US" sz="1200" dirty="0"/>
              <a:t>     </a:t>
            </a:r>
            <a:r>
              <a:rPr lang="en-US" altLang="ko-KR" sz="1200" dirty="0"/>
              <a:t>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객체 변수를 이용한 출력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StarDisplay2 </a:t>
            </a:r>
            <a:r>
              <a:rPr lang="en-US" altLang="ko-KR" sz="1200" dirty="0" err="1"/>
              <a:t>si</a:t>
            </a:r>
            <a:r>
              <a:rPr lang="en-US" altLang="ko-KR" sz="1200" dirty="0"/>
              <a:t> = new StarDisplay2();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si.display</a:t>
            </a:r>
            <a:r>
              <a:rPr lang="en-US" altLang="ko-KR" sz="1200" dirty="0"/>
              <a:t>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1");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BarDisplay2 bi = new BarDisplay2();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bi.display</a:t>
            </a:r>
            <a:r>
              <a:rPr lang="en-US" altLang="ko-KR" sz="1200" dirty="0"/>
              <a:t>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2");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인터페이스 변수를 이용한 출력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DisplayInterface</a:t>
            </a:r>
            <a:r>
              <a:rPr lang="en-US" altLang="ko-KR" sz="1200" dirty="0"/>
              <a:t> di1 = new StarDisplay2();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di1.display("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3");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DisplayInterface</a:t>
            </a:r>
            <a:r>
              <a:rPr lang="en-US" altLang="ko-KR" sz="1200" dirty="0"/>
              <a:t> di2 = new BarDisplay2();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di2.display("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4");</a:t>
            </a:r>
            <a:endParaRPr lang="ko-KR" altLang="en-US" sz="1200" dirty="0"/>
          </a:p>
          <a:p>
            <a:r>
              <a:rPr lang="ko-KR" altLang="en-US" sz="1200" dirty="0"/>
              <a:t>     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};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7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4">
            <a:extLst>
              <a:ext uri="{FF2B5EF4-FFF2-40B4-BE49-F238E27FC236}">
                <a16:creationId xmlns:a16="http://schemas.microsoft.com/office/drawing/2014/main" id="{CFC06AC5-25D9-4D36-95D9-1C68CCA7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charset="-127"/>
                <a:ea typeface="나눔고딕" charset="-127"/>
              </a:rPr>
              <a:t>(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지난주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)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수업목표</a:t>
            </a:r>
            <a:endParaRPr lang="en-US" altLang="ko-KR" dirty="0">
              <a:latin typeface="나눔고딕" charset="-127"/>
              <a:ea typeface="나눔고딕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F4BD2-B618-4365-B437-39BA32F638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상속을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통해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얻을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수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있는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장점을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이해한다</a:t>
            </a:r>
            <a:r>
              <a:rPr lang="en-US" altLang="ko-KR" dirty="0">
                <a:latin typeface="나눔고딕" charset="-127"/>
                <a:ea typeface="나눔고딕" charset="-127"/>
              </a:rPr>
              <a:t> (</a:t>
            </a:r>
            <a:r>
              <a:rPr lang="ko-KR" altLang="en-US" dirty="0">
                <a:solidFill>
                  <a:schemeClr val="accent2"/>
                </a:solidFill>
                <a:latin typeface="나눔고딕" charset="-127"/>
                <a:ea typeface="나눔고딕" charset="-127"/>
              </a:rPr>
              <a:t>복사</a:t>
            </a:r>
            <a:r>
              <a:rPr lang="ko-KR" altLang="en-US" dirty="0">
                <a:latin typeface="나눔고딕" charset="-127"/>
                <a:ea typeface="나눔고딕" charset="-127"/>
              </a:rPr>
              <a:t>하지 말고 </a:t>
            </a:r>
            <a:r>
              <a:rPr lang="ko-KR" altLang="en-US" dirty="0">
                <a:solidFill>
                  <a:schemeClr val="accent2"/>
                </a:solidFill>
                <a:latin typeface="나눔고딕" charset="-127"/>
                <a:ea typeface="나눔고딕" charset="-127"/>
              </a:rPr>
              <a:t>상속</a:t>
            </a:r>
            <a:r>
              <a:rPr lang="ko-KR" altLang="en-US" dirty="0">
                <a:latin typeface="나눔고딕" charset="-127"/>
                <a:ea typeface="나눔고딕" charset="-127"/>
              </a:rPr>
              <a:t>하자</a:t>
            </a:r>
            <a:r>
              <a:rPr lang="en-US" altLang="ko-KR" dirty="0">
                <a:latin typeface="나눔고딕" charset="-127"/>
                <a:ea typeface="나눔고딕" charset="-127"/>
              </a:rPr>
              <a:t>)</a:t>
            </a:r>
          </a:p>
          <a:p>
            <a:pPr lvl="1"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재사용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간결성</a:t>
            </a:r>
            <a:endParaRPr lang="en-US" altLang="ko-KR" dirty="0">
              <a:latin typeface="나눔고딕" charset="-127"/>
              <a:ea typeface="나눔고딕" charset="-127"/>
            </a:endParaRPr>
          </a:p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상속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클래스를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작성한다</a:t>
            </a:r>
            <a:endParaRPr lang="en-US" altLang="ko-KR" dirty="0">
              <a:latin typeface="나눔고딕" charset="-127"/>
              <a:ea typeface="나눔고딕" charset="-127"/>
            </a:endParaRPr>
          </a:p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오버로딩</a:t>
            </a:r>
            <a:r>
              <a:rPr lang="en-US" altLang="ko-KR" dirty="0">
                <a:latin typeface="나눔고딕" charset="-127"/>
                <a:ea typeface="나눔고딕" charset="-127"/>
              </a:rPr>
              <a:t>(overloading)</a:t>
            </a:r>
            <a:r>
              <a:rPr lang="ko-KR" altLang="en-US" dirty="0">
                <a:latin typeface="나눔고딕" charset="-127"/>
                <a:ea typeface="나눔고딕" charset="-127"/>
              </a:rPr>
              <a:t>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err="1">
                <a:latin typeface="나눔고딕" charset="-127"/>
                <a:ea typeface="나눔고딕" charset="-127"/>
              </a:rPr>
              <a:t>오버라이딩</a:t>
            </a:r>
            <a:r>
              <a:rPr lang="en-US" altLang="ko-KR" dirty="0">
                <a:latin typeface="나눔고딕" charset="-127"/>
                <a:ea typeface="나눔고딕" charset="-127"/>
              </a:rPr>
              <a:t>(overriding)</a:t>
            </a:r>
            <a:r>
              <a:rPr lang="ko-KR" altLang="en-US" dirty="0">
                <a:latin typeface="나눔고딕" charset="-127"/>
                <a:ea typeface="나눔고딕" charset="-127"/>
              </a:rPr>
              <a:t>의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차이점을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이해한다</a:t>
            </a:r>
            <a:endParaRPr lang="en-US" dirty="0">
              <a:latin typeface="나눔고딕" charset="-127"/>
              <a:ea typeface="나눔고딕" charset="-127"/>
            </a:endParaRPr>
          </a:p>
        </p:txBody>
      </p:sp>
      <p:sp>
        <p:nvSpPr>
          <p:cNvPr id="4" name="AutoShape 1022">
            <a:extLst>
              <a:ext uri="{FF2B5EF4-FFF2-40B4-BE49-F238E27FC236}">
                <a16:creationId xmlns:a16="http://schemas.microsoft.com/office/drawing/2014/main" id="{25A2A0FA-37DE-4C76-A018-5C3BFD8ED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52" y="3356068"/>
            <a:ext cx="6456362" cy="15414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Rectangle 1023">
            <a:extLst>
              <a:ext uri="{FF2B5EF4-FFF2-40B4-BE49-F238E27FC236}">
                <a16:creationId xmlns:a16="http://schemas.microsoft.com/office/drawing/2014/main" id="{1B665E79-B332-4898-8636-86115A72BE9C}"/>
              </a:ext>
            </a:extLst>
          </p:cNvPr>
          <p:cNvSpPr txBox="1">
            <a:spLocks noChangeArrowheads="1"/>
          </p:cNvSpPr>
          <p:nvPr/>
        </p:nvSpPr>
        <p:spPr>
          <a:xfrm>
            <a:off x="2190553" y="3495769"/>
            <a:ext cx="6256337" cy="1296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상속은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모듈의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재사용과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코드의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간결성을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제공함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상속의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절차는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일반적이고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개념적인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정의하고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,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닮은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새로운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서브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선언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새로운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서브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클래스에는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클래스에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수정이나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확장이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필요한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부분만을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재정의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79"/>
    </mc:Choice>
    <mc:Fallback xmlns="">
      <p:transition spd="slow" advTm="22507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37" y="1082679"/>
            <a:ext cx="3371850" cy="535145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137991" y="3273265"/>
            <a:ext cx="603081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를 사용하여 부모 클래스에 접근할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83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96"/>
    </mc:Choice>
    <mc:Fallback xmlns="">
      <p:transition spd="slow" advTm="7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3" y="3498683"/>
            <a:ext cx="7953818" cy="2946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48499"/>
          <a:stretch/>
        </p:blipFill>
        <p:spPr>
          <a:xfrm>
            <a:off x="841422" y="925429"/>
            <a:ext cx="5896417" cy="23812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71"/>
    </mc:Choice>
    <mc:Fallback xmlns="">
      <p:transition spd="slow" advTm="14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EvenDie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OddDie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8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13891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69"/>
            <a:ext cx="8554916" cy="3181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83722" cy="48823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021" y="219807"/>
            <a:ext cx="404812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308" y="3276966"/>
            <a:ext cx="4019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수업내용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0" y="1884118"/>
            <a:ext cx="2733675" cy="45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188914"/>
            <a:ext cx="7772400" cy="547687"/>
          </a:xfrm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</a:t>
            </a:r>
            <a:r>
              <a:rPr lang="en-US" altLang="ko-KR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r>
              <a:rPr lang="en-US" altLang="ko-KR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(Abstract class)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052514"/>
            <a:ext cx="8229600" cy="4681537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클래스의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모양만을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가지고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있는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endParaRPr lang="en-US" altLang="ko-KR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메소드를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클래스의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명칭과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있지만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메소드의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처리내용은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없음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상속을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통해서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비로서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메소드가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구체화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됨</a:t>
            </a:r>
            <a:endParaRPr lang="en-US" altLang="ko-KR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상속을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받는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마다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이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다른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구현을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가짐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메소드의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다형성을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지원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endParaRPr lang="en-US" altLang="ko-KR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프로그램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FF6600"/>
                </a:solidFill>
                <a:ea typeface="HY울릉도M" panose="02030600000101010101" pitchFamily="18" charset="-127"/>
              </a:rPr>
              <a:t>–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Shape.java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abstract class 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Diagram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   </a:t>
            </a:r>
            <a:r>
              <a:rPr lang="en-US" altLang="ko-KR" sz="18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x, y;     // (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삼각형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) x: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밑변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y: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높이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(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사각형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) x: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가로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y: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세로</a:t>
            </a:r>
            <a:endParaRPr lang="en-US" altLang="ko-KR" sz="18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	abstract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getArea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();		// </a:t>
            </a:r>
            <a:r>
              <a:rPr lang="ko-KR" altLang="en-US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내용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없음</a:t>
            </a:r>
            <a:endParaRPr lang="en-US" altLang="ko-KR" sz="1800" dirty="0">
              <a:solidFill>
                <a:schemeClr val="tx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class </a:t>
            </a:r>
            <a:r>
              <a:rPr lang="en-US" altLang="ko-KR" sz="1800" dirty="0">
                <a:solidFill>
                  <a:srgbClr val="CC0099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Triangle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extends 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Diagram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	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getArea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() { return (x * y) / 2); }     //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삼각형의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넓이</a:t>
            </a:r>
            <a:endParaRPr lang="en-US" altLang="ko-KR" sz="1800" dirty="0">
              <a:solidFill>
                <a:schemeClr val="tx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class </a:t>
            </a:r>
            <a:r>
              <a:rPr lang="en-US" altLang="ko-KR" sz="1800" dirty="0">
                <a:solidFill>
                  <a:srgbClr val="CC0099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Rectangle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extends 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Diagram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	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getArea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() { return (x * y); }          //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사각형의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넓이</a:t>
            </a:r>
            <a:endParaRPr lang="en-US" altLang="ko-KR" sz="1800" dirty="0">
              <a:solidFill>
                <a:schemeClr val="tx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277813"/>
            <a:ext cx="7772400" cy="608012"/>
          </a:xfrm>
          <a:noFill/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선언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1196976"/>
            <a:ext cx="8675687" cy="427672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r>
              <a:rPr lang="ko-KR" altLang="en-US" sz="180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자바 인터페이스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r>
              <a:rPr lang="ko-KR" altLang="en-US" sz="180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하나 이상의 </a:t>
            </a:r>
            <a:r>
              <a:rPr lang="ko-KR" altLang="en-US" sz="180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메소드</a:t>
            </a:r>
            <a:r>
              <a:rPr lang="ko-KR" altLang="en-US" sz="1800">
                <a:solidFill>
                  <a:srgbClr val="3B812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로</a:t>
            </a:r>
            <a:r>
              <a:rPr lang="ko-KR" altLang="en-US" sz="180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선언됨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r>
              <a:rPr lang="ko-KR" altLang="en-US" sz="180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메소드는 서브 클래스에 의해 반드시 구현되어야 함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r>
              <a:rPr lang="ko-KR" altLang="en-US" sz="180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인터페이스도 클래스와 같이 </a:t>
            </a:r>
            <a:r>
              <a:rPr lang="ko-KR" altLang="en-US" sz="180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상속</a:t>
            </a:r>
            <a:r>
              <a:rPr lang="ko-KR" altLang="en-US" sz="180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될 수 있음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endParaRPr lang="ko-KR" altLang="en-US" sz="180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endParaRPr lang="ko-KR" altLang="en-US" sz="180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r>
              <a:rPr lang="ko-KR" altLang="en-US" sz="180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선언 및 사용 예</a:t>
            </a:r>
          </a:p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endParaRPr lang="ko-KR" altLang="en-US" sz="180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en-US" altLang="ko-KR" sz="1800">
                <a:solidFill>
                  <a:srgbClr val="FF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interface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&lt;</a:t>
            </a: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인터페이스이름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&gt; [extends &lt;</a:t>
            </a: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인터페이스이름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1&gt;, ...]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{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      .....  // </a:t>
            </a: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상수 및 메소드 선언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ko-KR" sz="180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en-US" altLang="ko-KR" sz="180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interface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CalculatorInterface 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{    // </a:t>
            </a: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 예 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계산기 인터페이스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</a:t>
            </a:r>
            <a:r>
              <a:rPr lang="en-US" altLang="ko-KR" sz="1800">
                <a:solidFill>
                  <a:srgbClr val="FF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abstract</a:t>
            </a: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int add(int x, int y);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    </a:t>
            </a:r>
            <a:r>
              <a:rPr lang="en-US" altLang="ko-KR" sz="1800">
                <a:solidFill>
                  <a:srgbClr val="4D4D4D"/>
                </a:solidFill>
                <a:ea typeface="HY울릉도M" panose="02030600000101010101" pitchFamily="18" charset="-127"/>
              </a:rPr>
              <a:t>…</a:t>
            </a:r>
            <a:endParaRPr lang="en-US" altLang="ko-KR" sz="180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946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77"/>
    </mc:Choice>
    <mc:Fallback xmlns="">
      <p:transition spd="slow" advTm="16057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620</Words>
  <Application>Microsoft Office PowerPoint</Application>
  <PresentationFormat>와이드스크린</PresentationFormat>
  <Paragraphs>127</Paragraphs>
  <Slides>12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HY울릉도M</vt:lpstr>
      <vt:lpstr>굴림</vt:lpstr>
      <vt:lpstr>나눔고딕</vt:lpstr>
      <vt:lpstr>돋움</vt:lpstr>
      <vt:lpstr>맑은 고딕</vt:lpstr>
      <vt:lpstr>Arial</vt:lpstr>
      <vt:lpstr>Times New Roman</vt:lpstr>
      <vt:lpstr>Wingdings</vt:lpstr>
      <vt:lpstr>Office 테마</vt:lpstr>
      <vt:lpstr>10주차: Java 프로그래밍</vt:lpstr>
      <vt:lpstr>(지난주)수업목표</vt:lpstr>
      <vt:lpstr>클래스 상속</vt:lpstr>
      <vt:lpstr>메서드 오버라이딩</vt:lpstr>
      <vt:lpstr>Die 클래스, EvenDie 와 OddDie 클래스</vt:lpstr>
      <vt:lpstr>과제 </vt:lpstr>
      <vt:lpstr>수업내용</vt:lpstr>
      <vt:lpstr>추상 클래스 (Abstract class)</vt:lpstr>
      <vt:lpstr>인터페이스의 선언</vt:lpstr>
      <vt:lpstr>인터페이스의 구현</vt:lpstr>
      <vt:lpstr>추상 클래스와 인터페이스</vt:lpstr>
      <vt:lpstr>(다음주 실습)인터페이스 구현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Yunhee Kang</dc:creator>
  <cp:lastModifiedBy>Yunhee Kang</cp:lastModifiedBy>
  <cp:revision>11</cp:revision>
  <dcterms:created xsi:type="dcterms:W3CDTF">2020-05-10T01:48:54Z</dcterms:created>
  <dcterms:modified xsi:type="dcterms:W3CDTF">2020-05-18T03:18:17Z</dcterms:modified>
</cp:coreProperties>
</file>